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C351B231-6F5B-4343-AEAA-C5203D8FADC5}" type="datetimeFigureOut">
              <a:rPr lang="en-US" smtClean="0"/>
              <a:t>1/29/2019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FA83DAC-71C4-402C-900D-EF2217D7989F}"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1B231-6F5B-4343-AEAA-C5203D8FADC5}"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83DAC-71C4-402C-900D-EF2217D7989F}"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1B231-6F5B-4343-AEAA-C5203D8FADC5}"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83DAC-71C4-402C-900D-EF2217D7989F}"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1B231-6F5B-4343-AEAA-C5203D8FADC5}"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83DAC-71C4-402C-900D-EF2217D7989F}"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1B231-6F5B-4343-AEAA-C5203D8FADC5}"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83DAC-71C4-402C-900D-EF2217D7989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351B231-6F5B-4343-AEAA-C5203D8FADC5}"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83DAC-71C4-402C-900D-EF2217D7989F}"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51B231-6F5B-4343-AEAA-C5203D8FADC5}"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A83DAC-71C4-402C-900D-EF2217D7989F}"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51B231-6F5B-4343-AEAA-C5203D8FADC5}"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A83DAC-71C4-402C-900D-EF2217D7989F}"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1B231-6F5B-4343-AEAA-C5203D8FADC5}"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83DAC-71C4-402C-900D-EF2217D798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1B231-6F5B-4343-AEAA-C5203D8FADC5}"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83DAC-71C4-402C-900D-EF2217D798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1B231-6F5B-4343-AEAA-C5203D8FADC5}"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83DAC-71C4-402C-900D-EF2217D7989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C351B231-6F5B-4343-AEAA-C5203D8FADC5}" type="datetimeFigureOut">
              <a:rPr lang="en-US" smtClean="0"/>
              <a:t>1/29/2019</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FA83DAC-71C4-402C-900D-EF2217D7989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198" y="533400"/>
            <a:ext cx="6705600" cy="1107996"/>
          </a:xfrm>
          <a:prstGeom prst="rect">
            <a:avLst/>
          </a:prstGeom>
          <a:noFill/>
        </p:spPr>
        <p:txBody>
          <a:bodyPr wrap="square" rtlCol="0">
            <a:spAutoFit/>
          </a:bodyPr>
          <a:lstStyle/>
          <a:p>
            <a:r>
              <a:rPr lang="en-US" sz="6600" dirty="0" smtClean="0"/>
              <a:t>Testing Schedule </a:t>
            </a:r>
            <a:endParaRPr lang="en-US" sz="6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742" y="1828800"/>
            <a:ext cx="8250512" cy="4468839"/>
          </a:xfrm>
          <a:prstGeom prst="rect">
            <a:avLst/>
          </a:prstGeom>
        </p:spPr>
      </p:pic>
    </p:spTree>
    <p:extLst>
      <p:ext uri="{BB962C8B-B14F-4D97-AF65-F5344CB8AC3E}">
        <p14:creationId xmlns:p14="http://schemas.microsoft.com/office/powerpoint/2010/main" val="4044090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2500" y="26796"/>
            <a:ext cx="7239000" cy="830997"/>
          </a:xfrm>
          <a:prstGeom prst="rect">
            <a:avLst/>
          </a:prstGeom>
          <a:noFill/>
        </p:spPr>
        <p:txBody>
          <a:bodyPr wrap="square" rtlCol="0">
            <a:spAutoFit/>
          </a:bodyPr>
          <a:lstStyle/>
          <a:p>
            <a:pPr algn="ctr"/>
            <a:r>
              <a:rPr lang="en-US" sz="4800" dirty="0" smtClean="0">
                <a:solidFill>
                  <a:schemeClr val="accent1"/>
                </a:solidFill>
              </a:rPr>
              <a:t>Science LEAP 2025</a:t>
            </a:r>
            <a:endParaRPr lang="en-US" sz="4800" dirty="0">
              <a:solidFill>
                <a:schemeClr val="accent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85800"/>
            <a:ext cx="8991600" cy="3389086"/>
          </a:xfrm>
          <a:prstGeom prst="rect">
            <a:avLst/>
          </a:prstGeom>
        </p:spPr>
      </p:pic>
      <p:sp>
        <p:nvSpPr>
          <p:cNvPr id="6" name="TextBox 5"/>
          <p:cNvSpPr txBox="1"/>
          <p:nvPr/>
        </p:nvSpPr>
        <p:spPr>
          <a:xfrm>
            <a:off x="76200" y="4101124"/>
            <a:ext cx="8991600" cy="2631490"/>
          </a:xfrm>
          <a:prstGeom prst="rect">
            <a:avLst/>
          </a:prstGeom>
          <a:noFill/>
        </p:spPr>
        <p:txBody>
          <a:bodyPr wrap="square" rtlCol="0">
            <a:spAutoFit/>
          </a:bodyPr>
          <a:lstStyle/>
          <a:p>
            <a:r>
              <a:rPr lang="en-US" sz="1500" dirty="0" smtClean="0"/>
              <a:t>• </a:t>
            </a:r>
            <a:r>
              <a:rPr lang="en-US" sz="1500" b="1" dirty="0" smtClean="0"/>
              <a:t>Selected Response (SR): </a:t>
            </a:r>
            <a:r>
              <a:rPr lang="en-US" sz="1500" dirty="0" smtClean="0"/>
              <a:t>includes traditional multiple-choice (MC) questions with four answer options and only one correct answer, as well as multiple-select (MS) questions with five answer options and more than one correct answer. For MS items, the question identifies the number of correct answers. All SR items are worth one point each.  </a:t>
            </a:r>
          </a:p>
          <a:p>
            <a:r>
              <a:rPr lang="en-US" sz="1500" dirty="0" smtClean="0"/>
              <a:t>• </a:t>
            </a:r>
            <a:r>
              <a:rPr lang="en-US" sz="1500" b="1" dirty="0" smtClean="0"/>
              <a:t>Two-part SR</a:t>
            </a:r>
            <a:r>
              <a:rPr lang="en-US" sz="1500" dirty="0" smtClean="0"/>
              <a:t>: requires students to answer two related questions, worth two points. Two-part items may combine SR item types. o Two-part Dependent (TPD): the first SR must be correct in order to earn credit for the second SR item. o Two-part Independent (TPI): each SR is scored independently.  </a:t>
            </a:r>
          </a:p>
          <a:p>
            <a:r>
              <a:rPr lang="en-US" sz="1500" dirty="0" smtClean="0"/>
              <a:t>•</a:t>
            </a:r>
            <a:r>
              <a:rPr lang="en-US" sz="1500" b="1" dirty="0" smtClean="0"/>
              <a:t> Constructed Response (CR): </a:t>
            </a:r>
            <a:r>
              <a:rPr lang="en-US" sz="1500" dirty="0" smtClean="0"/>
              <a:t>requires a brief response provided by the student and will be scored using a 2-point rubric. These items may require a brief paragraph or a few sentences.  </a:t>
            </a:r>
          </a:p>
          <a:p>
            <a:r>
              <a:rPr lang="en-US" sz="1500" dirty="0" smtClean="0"/>
              <a:t>• </a:t>
            </a:r>
            <a:r>
              <a:rPr lang="en-US" sz="1500" b="1" dirty="0" smtClean="0"/>
              <a:t>Extended Response (ER): </a:t>
            </a:r>
            <a:r>
              <a:rPr lang="en-US" sz="1500" dirty="0" smtClean="0"/>
              <a:t>asks students to write a response that expresses the students’ ability to apply all three dimensions of the LSS for Science and will be scored using a 6-point rubric. </a:t>
            </a:r>
            <a:endParaRPr lang="en-US" sz="1500" dirty="0"/>
          </a:p>
        </p:txBody>
      </p:sp>
    </p:spTree>
    <p:extLst>
      <p:ext uri="{BB962C8B-B14F-4D97-AF65-F5344CB8AC3E}">
        <p14:creationId xmlns:p14="http://schemas.microsoft.com/office/powerpoint/2010/main" val="3457694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609600"/>
            <a:ext cx="7391400" cy="830997"/>
          </a:xfrm>
          <a:prstGeom prst="rect">
            <a:avLst/>
          </a:prstGeom>
          <a:noFill/>
        </p:spPr>
        <p:txBody>
          <a:bodyPr wrap="square" rtlCol="0">
            <a:spAutoFit/>
          </a:bodyPr>
          <a:lstStyle/>
          <a:p>
            <a:r>
              <a:rPr lang="en-US" sz="4800" dirty="0" smtClean="0">
                <a:solidFill>
                  <a:schemeClr val="accent1"/>
                </a:solidFill>
              </a:rPr>
              <a:t>Social Studies LEAP 2025</a:t>
            </a:r>
            <a:endParaRPr lang="en-US" sz="4800" dirty="0">
              <a:solidFill>
                <a:schemeClr val="accent1"/>
              </a:solidFill>
            </a:endParaRPr>
          </a:p>
        </p:txBody>
      </p:sp>
      <p:sp>
        <p:nvSpPr>
          <p:cNvPr id="6" name="TextBox 5"/>
          <p:cNvSpPr txBox="1"/>
          <p:nvPr/>
        </p:nvSpPr>
        <p:spPr>
          <a:xfrm>
            <a:off x="152400" y="2362200"/>
            <a:ext cx="8763000" cy="3170099"/>
          </a:xfrm>
          <a:prstGeom prst="rect">
            <a:avLst/>
          </a:prstGeom>
          <a:noFill/>
        </p:spPr>
        <p:txBody>
          <a:bodyPr wrap="square" rtlCol="0">
            <a:spAutoFit/>
          </a:bodyPr>
          <a:lstStyle/>
          <a:p>
            <a:pPr algn="ctr"/>
            <a:r>
              <a:rPr lang="en-US" dirty="0" smtClean="0">
                <a:solidFill>
                  <a:schemeClr val="accent1"/>
                </a:solidFill>
              </a:rPr>
              <a:t>LEAP 2025 Social Studies Test Design for Grade 3 </a:t>
            </a:r>
          </a:p>
          <a:p>
            <a:r>
              <a:rPr lang="en-US" sz="1400" b="1" u="sng" dirty="0" smtClean="0"/>
              <a:t>Test Session      Component                    Numbers and Types of Questions           Points       Time Allowed</a:t>
            </a:r>
            <a:r>
              <a:rPr lang="en-US" sz="1400" dirty="0" smtClean="0"/>
              <a:t> </a:t>
            </a:r>
          </a:p>
          <a:p>
            <a:r>
              <a:rPr lang="en-US" sz="1400" dirty="0" smtClean="0"/>
              <a:t>Session 1 </a:t>
            </a:r>
          </a:p>
          <a:p>
            <a:r>
              <a:rPr lang="en-US" sz="1400" dirty="0" smtClean="0"/>
              <a:t>                            3 Item Sets                           16 SR and 1 CR                                           18                 75 minutes </a:t>
            </a:r>
          </a:p>
          <a:p>
            <a:r>
              <a:rPr lang="en-US" sz="1400" dirty="0" smtClean="0"/>
              <a:t>                         Standalone Items                           9 SR                                                       9 </a:t>
            </a:r>
          </a:p>
          <a:p>
            <a:endParaRPr lang="en-US" sz="1400" dirty="0" smtClean="0"/>
          </a:p>
          <a:p>
            <a:endParaRPr lang="en-US" sz="1400" dirty="0" smtClean="0"/>
          </a:p>
          <a:p>
            <a:r>
              <a:rPr lang="en-US" sz="1400" dirty="0" smtClean="0"/>
              <a:t>Session 2           2 Item Sets                           10 SR and 1 CR                                            12                 75 minutes </a:t>
            </a:r>
          </a:p>
          <a:p>
            <a:r>
              <a:rPr lang="en-US" sz="1400" dirty="0" smtClean="0"/>
              <a:t>                      1 Field Test Item Set*              4 SR and 1 CR or 6 SR 2 SR</a:t>
            </a:r>
          </a:p>
          <a:p>
            <a:r>
              <a:rPr lang="en-US" sz="1400" dirty="0" smtClean="0"/>
              <a:t>                      2 </a:t>
            </a:r>
            <a:r>
              <a:rPr lang="en-US" sz="1200" dirty="0" smtClean="0"/>
              <a:t>Field Test Standalone Items*      </a:t>
            </a:r>
            <a:r>
              <a:rPr lang="en-US" sz="1400" dirty="0"/>
              <a:t> </a:t>
            </a:r>
            <a:r>
              <a:rPr lang="en-US" sz="1400" dirty="0" smtClean="0"/>
              <a:t>        2 SR                                                    N/A </a:t>
            </a:r>
          </a:p>
          <a:p>
            <a:r>
              <a:rPr lang="en-US" sz="1400" dirty="0" smtClean="0"/>
              <a:t>                      Standalone Items                              6 SR                                                       6 </a:t>
            </a:r>
          </a:p>
          <a:p>
            <a:endParaRPr lang="en-US" sz="1400" b="1" dirty="0"/>
          </a:p>
          <a:p>
            <a:endParaRPr lang="en-US" sz="1400" b="1" dirty="0" smtClean="0"/>
          </a:p>
          <a:p>
            <a:r>
              <a:rPr lang="en-US" sz="1400" b="1" dirty="0" smtClean="0"/>
              <a:t>Total Operational Form 5 Item Sets               41 SR, 2 CR                                            45                150 minutes</a:t>
            </a:r>
            <a:endParaRPr lang="en-US" sz="1400" b="1" dirty="0"/>
          </a:p>
        </p:txBody>
      </p:sp>
      <p:cxnSp>
        <p:nvCxnSpPr>
          <p:cNvPr id="9" name="Straight Connector 8"/>
          <p:cNvCxnSpPr/>
          <p:nvPr/>
        </p:nvCxnSpPr>
        <p:spPr>
          <a:xfrm>
            <a:off x="3276600" y="2895600"/>
            <a:ext cx="0" cy="304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96000" y="2895600"/>
            <a:ext cx="0" cy="304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391400" y="2895600"/>
            <a:ext cx="0" cy="304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2400" y="3733800"/>
            <a:ext cx="876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2400" y="4953000"/>
            <a:ext cx="876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52400" y="2819400"/>
            <a:ext cx="0" cy="3124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52400" y="5943600"/>
            <a:ext cx="876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915400" y="2819400"/>
            <a:ext cx="0" cy="3124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9" name="Straight Connector 2048"/>
          <p:cNvCxnSpPr/>
          <p:nvPr/>
        </p:nvCxnSpPr>
        <p:spPr>
          <a:xfrm>
            <a:off x="1143000" y="28956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5" name="Straight Connector 2054"/>
          <p:cNvCxnSpPr/>
          <p:nvPr/>
        </p:nvCxnSpPr>
        <p:spPr>
          <a:xfrm>
            <a:off x="1143000" y="4191000"/>
            <a:ext cx="624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7" name="Straight Connector 2056"/>
          <p:cNvCxnSpPr/>
          <p:nvPr/>
        </p:nvCxnSpPr>
        <p:spPr>
          <a:xfrm>
            <a:off x="1143000" y="4572000"/>
            <a:ext cx="6248400" cy="0"/>
          </a:xfrm>
          <a:prstGeom prst="line">
            <a:avLst/>
          </a:prstGeom>
        </p:spPr>
        <p:style>
          <a:lnRef idx="1">
            <a:schemeClr val="accent1"/>
          </a:lnRef>
          <a:fillRef idx="0">
            <a:schemeClr val="accent1"/>
          </a:fillRef>
          <a:effectRef idx="0">
            <a:schemeClr val="accent1"/>
          </a:effectRef>
          <a:fontRef idx="minor">
            <a:schemeClr val="tx1"/>
          </a:fontRef>
        </p:style>
      </p:cxnSp>
      <p:sp>
        <p:nvSpPr>
          <p:cNvPr id="2062" name="TextBox 2061"/>
          <p:cNvSpPr txBox="1"/>
          <p:nvPr/>
        </p:nvSpPr>
        <p:spPr>
          <a:xfrm>
            <a:off x="152400" y="6096000"/>
            <a:ext cx="8763000" cy="738664"/>
          </a:xfrm>
          <a:prstGeom prst="rect">
            <a:avLst/>
          </a:prstGeom>
          <a:noFill/>
        </p:spPr>
        <p:txBody>
          <a:bodyPr wrap="square" rtlCol="0">
            <a:spAutoFit/>
          </a:bodyPr>
          <a:lstStyle/>
          <a:p>
            <a:r>
              <a:rPr lang="en-US" sz="1400" b="1" dirty="0" smtClean="0"/>
              <a:t>SR</a:t>
            </a:r>
            <a:r>
              <a:rPr lang="en-US" sz="1400" dirty="0" smtClean="0"/>
              <a:t>- selected response answers( multiple choice, multiple select).        </a:t>
            </a:r>
          </a:p>
          <a:p>
            <a:r>
              <a:rPr lang="en-US" sz="1400" b="1" dirty="0" smtClean="0"/>
              <a:t>CR</a:t>
            </a:r>
            <a:r>
              <a:rPr lang="en-US" sz="1400" dirty="0" smtClean="0"/>
              <a:t>- Constructed Response answers(write a brief response to a question that is scored using an item-specific rubric with a scale of 0-2 points).</a:t>
            </a:r>
            <a:endParaRPr lang="en-US" sz="1400" dirty="0"/>
          </a:p>
        </p:txBody>
      </p:sp>
    </p:spTree>
    <p:extLst>
      <p:ext uri="{BB962C8B-B14F-4D97-AF65-F5344CB8AC3E}">
        <p14:creationId xmlns:p14="http://schemas.microsoft.com/office/powerpoint/2010/main" val="2977850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Practice Tests</a:t>
            </a:r>
            <a:endParaRPr lang="en-US" dirty="0"/>
          </a:p>
        </p:txBody>
      </p:sp>
      <p:sp>
        <p:nvSpPr>
          <p:cNvPr id="4" name="TextBox 3"/>
          <p:cNvSpPr txBox="1"/>
          <p:nvPr/>
        </p:nvSpPr>
        <p:spPr>
          <a:xfrm>
            <a:off x="1143000" y="2438400"/>
            <a:ext cx="7162800" cy="3046988"/>
          </a:xfrm>
          <a:prstGeom prst="rect">
            <a:avLst/>
          </a:prstGeom>
          <a:noFill/>
        </p:spPr>
        <p:txBody>
          <a:bodyPr wrap="square" rtlCol="0">
            <a:spAutoFit/>
          </a:bodyPr>
          <a:lstStyle/>
          <a:p>
            <a:pPr algn="ctr"/>
            <a:r>
              <a:rPr lang="en-US" sz="3200" dirty="0" smtClean="0">
                <a:solidFill>
                  <a:schemeClr val="accent1"/>
                </a:solidFill>
              </a:rPr>
              <a:t>Can be found on my classroom website:  seaysurvivorisland.weebly.com </a:t>
            </a:r>
          </a:p>
          <a:p>
            <a:pPr algn="ctr"/>
            <a:r>
              <a:rPr lang="en-US" sz="3200" dirty="0" smtClean="0">
                <a:solidFill>
                  <a:schemeClr val="accent1"/>
                </a:solidFill>
              </a:rPr>
              <a:t>Please click on the LEAP 2025 Tab and you will see all the files. Practice tests and Answer Keys.   </a:t>
            </a:r>
            <a:endParaRPr lang="en-US" sz="3200" dirty="0">
              <a:solidFill>
                <a:schemeClr val="accent1"/>
              </a:solidFill>
            </a:endParaRPr>
          </a:p>
        </p:txBody>
      </p:sp>
    </p:spTree>
    <p:extLst>
      <p:ext uri="{BB962C8B-B14F-4D97-AF65-F5344CB8AC3E}">
        <p14:creationId xmlns:p14="http://schemas.microsoft.com/office/powerpoint/2010/main" val="2218076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458200" cy="7294305"/>
          </a:xfrm>
          <a:prstGeom prst="rect">
            <a:avLst/>
          </a:prstGeom>
          <a:noFill/>
        </p:spPr>
        <p:txBody>
          <a:bodyPr wrap="square" rtlCol="0">
            <a:spAutoFit/>
          </a:bodyPr>
          <a:lstStyle/>
          <a:p>
            <a:r>
              <a:rPr lang="en-US" b="1" dirty="0"/>
              <a:t>LEAP 2025 ELA Assessment Design</a:t>
            </a:r>
          </a:p>
          <a:p>
            <a:r>
              <a:rPr lang="en-US" dirty="0"/>
              <a:t>There are three sessions on the LEAP 2025 ELA assessments, which consist of tasks and reading passages. Students take two tasks, one in Session 1 and</a:t>
            </a:r>
          </a:p>
          <a:p>
            <a:r>
              <a:rPr lang="en-US" dirty="0"/>
              <a:t>one in Session 2; the tasks require students to write an extended response that addresses the text(s). All students will take the Research Simulation Task.</a:t>
            </a:r>
          </a:p>
          <a:p>
            <a:r>
              <a:rPr lang="en-US" dirty="0"/>
              <a:t>The other task will be either the Literary Analysis Task or the Narrative Writing Task. See the table on page 4 for more information about the two</a:t>
            </a:r>
          </a:p>
          <a:p>
            <a:r>
              <a:rPr lang="en-US" dirty="0"/>
              <a:t>designs.</a:t>
            </a:r>
          </a:p>
          <a:p>
            <a:r>
              <a:rPr lang="en-US" dirty="0"/>
              <a:t>The tasks are described below.</a:t>
            </a:r>
          </a:p>
          <a:p>
            <a:r>
              <a:rPr lang="en-US" dirty="0"/>
              <a:t>• Research Simulation Task: mirrors the research process by presenting two texts on a given topic. Students answer a set of selected-response</a:t>
            </a:r>
          </a:p>
          <a:p>
            <a:r>
              <a:rPr lang="en-US" dirty="0"/>
              <a:t>questions about the texts and then write an extended response about some aspect of the related texts (e.g., relationship between a series of</a:t>
            </a:r>
          </a:p>
          <a:p>
            <a:r>
              <a:rPr lang="en-US" dirty="0"/>
              <a:t>events, ideas, or concepts; comparison/contrast of key details; the use of illustrations in the texts).</a:t>
            </a:r>
          </a:p>
          <a:p>
            <a:r>
              <a:rPr lang="en-US" dirty="0"/>
              <a:t>• Literary Analysis Task: provides students an opportunity to show their understanding of literature. It asks students to read two literary texts,</a:t>
            </a:r>
          </a:p>
          <a:p>
            <a:r>
              <a:rPr lang="en-US" dirty="0"/>
              <a:t>answer a set of selected-response questions about the texts, and write an extended response that compares and/or explains key ideas or</a:t>
            </a:r>
          </a:p>
          <a:p>
            <a:r>
              <a:rPr lang="en-US" dirty="0"/>
              <a:t>elements in the texts (e.g., central idea/message, contribution of illustrations, characterization</a:t>
            </a:r>
            <a:r>
              <a:rPr lang="en-US" dirty="0" smtClean="0"/>
              <a:t>).</a:t>
            </a:r>
          </a:p>
          <a:p>
            <a:endParaRPr lang="en-US" dirty="0"/>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124622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8534400" cy="6019800"/>
          </a:xfrm>
          <a:prstGeom prst="rect">
            <a:avLst/>
          </a:prstGeom>
          <a:noFill/>
        </p:spPr>
        <p:txBody>
          <a:bodyPr wrap="square" rtlCol="0">
            <a:spAutoFit/>
          </a:bodyPr>
          <a:lstStyle/>
          <a:p>
            <a:r>
              <a:rPr lang="en-US" dirty="0"/>
              <a:t>• Narrative Writing Task: asks students to read a literary text, answer a set of selected-response questions about the text, and then create a</a:t>
            </a:r>
          </a:p>
          <a:p>
            <a:r>
              <a:rPr lang="en-US" dirty="0"/>
              <a:t>narrative related to the text (e.g., finish the story; retell the story in another narrative form, such as a journal entry). Students should make sure</a:t>
            </a:r>
          </a:p>
          <a:p>
            <a:r>
              <a:rPr lang="en-US" dirty="0"/>
              <a:t>that they create narrative, not expository, responses.</a:t>
            </a:r>
          </a:p>
          <a:p>
            <a:r>
              <a:rPr lang="en-US" dirty="0"/>
              <a:t>Session 3, Reading Literary/Informational Texts, asks students to read texts and answer questions to show their understanding of each text. The reading</a:t>
            </a:r>
          </a:p>
          <a:p>
            <a:r>
              <a:rPr lang="en-US" dirty="0"/>
              <a:t>selections may include fiction (e.g., short stories, novel and drama excerpts, poems) and non-fiction (e.g., informational texts from across the disciplines</a:t>
            </a:r>
          </a:p>
          <a:p>
            <a:r>
              <a:rPr lang="en-US" dirty="0"/>
              <a:t>of science, history, and the arts). Students will answer only selected-response questions about each text. No writing is included in this session.</a:t>
            </a:r>
          </a:p>
          <a:p>
            <a:r>
              <a:rPr lang="en-US" dirty="0"/>
              <a:t>NOTE: Session 3 will include 2 operational passage sets and 1 additional passage set that is being field tested. Each passage set includes one text</a:t>
            </a:r>
          </a:p>
          <a:p>
            <a:r>
              <a:rPr lang="en-US" dirty="0"/>
              <a:t>and 4 or 6 questions about the text(s). Only a student’s performance on the operational passages will count towards a student’s final score. The</a:t>
            </a:r>
          </a:p>
          <a:p>
            <a:r>
              <a:rPr lang="en-US" dirty="0"/>
              <a:t>field-test questions do not count towards a student’s final score on the assessment but are used to help develop future test forms.</a:t>
            </a:r>
          </a:p>
          <a:p>
            <a:r>
              <a:rPr lang="en-US" dirty="0"/>
              <a:t>The table on the next page outlines the two possible designs of the Grade 3 ELA assessment. The first part of the table shows the test design when the</a:t>
            </a:r>
          </a:p>
          <a:p>
            <a:r>
              <a:rPr lang="en-US" dirty="0"/>
              <a:t>Literary Analysis Task is administered, while the second part of the table shows the test design when the Narrative Writing Task is administered. </a:t>
            </a:r>
          </a:p>
        </p:txBody>
      </p:sp>
    </p:spTree>
    <p:extLst>
      <p:ext uri="{BB962C8B-B14F-4D97-AF65-F5344CB8AC3E}">
        <p14:creationId xmlns:p14="http://schemas.microsoft.com/office/powerpoint/2010/main" val="3662814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143001"/>
            <a:ext cx="8229600" cy="7294305"/>
          </a:xfrm>
          <a:prstGeom prst="rect">
            <a:avLst/>
          </a:prstGeom>
          <a:noFill/>
        </p:spPr>
        <p:txBody>
          <a:bodyPr wrap="square" rtlCol="0">
            <a:spAutoFit/>
          </a:bodyPr>
          <a:lstStyle/>
          <a:p>
            <a:r>
              <a:rPr lang="en-US" dirty="0"/>
              <a:t>REPORTING CATEGORIES</a:t>
            </a:r>
          </a:p>
          <a:p>
            <a:r>
              <a:rPr lang="en-US" dirty="0"/>
              <a:t>Student performance on the LEAP 2025 ELA assessments will be reported by category and subcategory as outlined in the following table.</a:t>
            </a:r>
          </a:p>
          <a:p>
            <a:r>
              <a:rPr lang="en-US" dirty="0"/>
              <a:t>Category Subcategory </a:t>
            </a:r>
            <a:r>
              <a:rPr lang="en-US" dirty="0" err="1"/>
              <a:t>Subcategory</a:t>
            </a:r>
            <a:r>
              <a:rPr lang="en-US" dirty="0"/>
              <a:t> Description</a:t>
            </a:r>
          </a:p>
          <a:p>
            <a:r>
              <a:rPr lang="en-US" dirty="0"/>
              <a:t>Reading</a:t>
            </a:r>
          </a:p>
          <a:p>
            <a:r>
              <a:rPr lang="en-US" dirty="0"/>
              <a:t>Reading Literary Text Students read and demonstrate comprehension of grade-level fiction, drama, and poetry.</a:t>
            </a:r>
          </a:p>
          <a:p>
            <a:r>
              <a:rPr lang="en-US" dirty="0"/>
              <a:t>Reading Informational Text Students read and demonstrate comprehension of grade-level non-fiction, including texts</a:t>
            </a:r>
          </a:p>
          <a:p>
            <a:r>
              <a:rPr lang="en-US" dirty="0"/>
              <a:t>about history, science, and the arts.</a:t>
            </a:r>
          </a:p>
          <a:p>
            <a:r>
              <a:rPr lang="en-US" dirty="0"/>
              <a:t>Reading Vocabulary Students use context to determine the meaning of words and phrases in grade-level texts.</a:t>
            </a:r>
          </a:p>
          <a:p>
            <a:r>
              <a:rPr lang="en-US" dirty="0"/>
              <a:t>Writing Written Expression Students use details from provided texts to compose well-developed, organized, clear</a:t>
            </a:r>
          </a:p>
          <a:p>
            <a:r>
              <a:rPr lang="en-US" dirty="0"/>
              <a:t>writing.</a:t>
            </a:r>
          </a:p>
          <a:p>
            <a:r>
              <a:rPr lang="en-US" dirty="0"/>
              <a:t>Knowledge and Use of Language Conventions Students use the rules of Standard English (grammar, mechanics, and usage) to compose</a:t>
            </a:r>
          </a:p>
          <a:p>
            <a:r>
              <a:rPr lang="en-US" dirty="0"/>
              <a:t>writing</a:t>
            </a:r>
            <a:r>
              <a:rPr lang="en-US" dirty="0" smtClean="0"/>
              <a:t>.</a:t>
            </a:r>
          </a:p>
          <a:p>
            <a:endParaRPr lang="en-US" dirty="0"/>
          </a:p>
          <a:p>
            <a:endParaRPr lang="en-US" dirty="0" smtClean="0"/>
          </a:p>
          <a:p>
            <a:endParaRPr lang="en-US" dirty="0"/>
          </a:p>
          <a:p>
            <a:endParaRPr lang="en-US" dirty="0" smtClean="0"/>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3891479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839200" cy="6740307"/>
          </a:xfrm>
          <a:prstGeom prst="rect">
            <a:avLst/>
          </a:prstGeom>
          <a:noFill/>
        </p:spPr>
        <p:txBody>
          <a:bodyPr wrap="square" rtlCol="0">
            <a:spAutoFit/>
          </a:bodyPr>
          <a:lstStyle/>
          <a:p>
            <a:r>
              <a:rPr lang="en-US" dirty="0" smtClean="0"/>
              <a:t>These </a:t>
            </a:r>
            <a:r>
              <a:rPr lang="en-US" dirty="0"/>
              <a:t>reporting categories provide parents and educators valuable information about</a:t>
            </a:r>
          </a:p>
          <a:p>
            <a:r>
              <a:rPr lang="en-US" dirty="0"/>
              <a:t>• overall student performance, including readiness to continue further studies in English language arts;</a:t>
            </a:r>
          </a:p>
          <a:p>
            <a:r>
              <a:rPr lang="en-US" dirty="0"/>
              <a:t>• student performance broken down by subcategories, which may help identify when students need additional support or more challenging work</a:t>
            </a:r>
          </a:p>
          <a:p>
            <a:r>
              <a:rPr lang="en-US" dirty="0"/>
              <a:t>in reading and writing; and</a:t>
            </a:r>
          </a:p>
          <a:p>
            <a:r>
              <a:rPr lang="en-US" dirty="0"/>
              <a:t>• how well schools and school systems are helping students achieve higher expectations.</a:t>
            </a:r>
          </a:p>
          <a:p>
            <a:r>
              <a:rPr lang="en-US" dirty="0"/>
              <a:t>Achievement-Level Definitions</a:t>
            </a:r>
          </a:p>
          <a:p>
            <a:r>
              <a:rPr lang="en-US" dirty="0"/>
              <a:t>Achievement-level definitions briefly describe the expectations for student performance at each of Louisiana’s five achievement levels:</a:t>
            </a:r>
          </a:p>
          <a:p>
            <a:r>
              <a:rPr lang="en-US" dirty="0"/>
              <a:t>• Advanced: Students performing at this level have exceeded college and career readiness expectations, and are well prepared for the next level</a:t>
            </a:r>
          </a:p>
          <a:p>
            <a:r>
              <a:rPr lang="en-US" dirty="0"/>
              <a:t>of studies in this content area.</a:t>
            </a:r>
          </a:p>
          <a:p>
            <a:r>
              <a:rPr lang="en-US" dirty="0"/>
              <a:t>• Mastery: Students performing at this level have met college and career readiness expectations, and are prepared for the next level of studies in</a:t>
            </a:r>
          </a:p>
          <a:p>
            <a:r>
              <a:rPr lang="en-US" dirty="0"/>
              <a:t>this content area</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883212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0"/>
            <a:ext cx="8001000" cy="2585323"/>
          </a:xfrm>
          <a:prstGeom prst="rect">
            <a:avLst/>
          </a:prstGeom>
          <a:noFill/>
        </p:spPr>
        <p:txBody>
          <a:bodyPr wrap="square" rtlCol="0">
            <a:spAutoFit/>
          </a:bodyPr>
          <a:lstStyle/>
          <a:p>
            <a:r>
              <a:rPr lang="en-US" dirty="0"/>
              <a:t>• Basic: Students performing at this level have nearly met college and career readiness expectations, and may need additional support to be fully</a:t>
            </a:r>
          </a:p>
          <a:p>
            <a:r>
              <a:rPr lang="en-US" dirty="0"/>
              <a:t>prepared for the next level of studies in this content area.</a:t>
            </a:r>
          </a:p>
          <a:p>
            <a:r>
              <a:rPr lang="en-US" dirty="0"/>
              <a:t>• Approaching Basic: Students performing at this level have partially met college and career readiness expectations, and will need much support</a:t>
            </a:r>
          </a:p>
          <a:p>
            <a:r>
              <a:rPr lang="en-US" dirty="0"/>
              <a:t>to be prepared for the next level of studies in this content area.</a:t>
            </a:r>
          </a:p>
          <a:p>
            <a:r>
              <a:rPr lang="en-US" dirty="0"/>
              <a:t>• Unsatisfactory: Students performing at this level have not yet met the college and career readiness expectations, and will need extensive</a:t>
            </a:r>
          </a:p>
          <a:p>
            <a:r>
              <a:rPr lang="en-US" dirty="0"/>
              <a:t>support to be prepared for the next level of studies in this content area.</a:t>
            </a:r>
          </a:p>
        </p:txBody>
      </p:sp>
    </p:spTree>
    <p:extLst>
      <p:ext uri="{BB962C8B-B14F-4D97-AF65-F5344CB8AC3E}">
        <p14:creationId xmlns:p14="http://schemas.microsoft.com/office/powerpoint/2010/main" val="15065099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189</TotalTime>
  <Words>1267</Words>
  <Application>Microsoft Office PowerPoint</Application>
  <PresentationFormat>On-screen Show (4:3)</PresentationFormat>
  <Paragraphs>91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Hardcover</vt:lpstr>
      <vt:lpstr>PowerPoint Presentation</vt:lpstr>
      <vt:lpstr>PowerPoint Presentation</vt:lpstr>
      <vt:lpstr>PowerPoint Presentation</vt:lpstr>
      <vt:lpstr>Practice Tests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MORRIS, DEBRA</cp:lastModifiedBy>
  <cp:revision>11</cp:revision>
  <dcterms:created xsi:type="dcterms:W3CDTF">2019-01-27T20:24:56Z</dcterms:created>
  <dcterms:modified xsi:type="dcterms:W3CDTF">2019-01-29T18:47:35Z</dcterms:modified>
</cp:coreProperties>
</file>